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82" r:id="rId6"/>
    <p:sldId id="283" r:id="rId7"/>
    <p:sldId id="269" r:id="rId8"/>
    <p:sldId id="275" r:id="rId9"/>
    <p:sldId id="276" r:id="rId10"/>
    <p:sldId id="277" r:id="rId11"/>
    <p:sldId id="278" r:id="rId12"/>
    <p:sldId id="279" r:id="rId13"/>
    <p:sldId id="281" r:id="rId14"/>
    <p:sldId id="25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оглавления" id="{6FA16AF3-80AF-430F-8CB0-662117E49038}">
          <p14:sldIdLst/>
        </p14:section>
        <p14:section name="Раздел 1" id="{4D02C900-5CBB-4629-818A-404C09EDBB5D}">
          <p14:sldIdLst>
            <p14:sldId id="257"/>
            <p14:sldId id="260"/>
            <p14:sldId id="261"/>
          </p14:sldIdLst>
        </p14:section>
        <p14:section name="Раздел без заголовка" id="{D3D6BE9C-EA48-449E-9E86-5ACA94BEFB79}">
          <p14:sldIdLst>
            <p14:sldId id="262"/>
            <p14:sldId id="282"/>
            <p14:sldId id="283"/>
            <p14:sldId id="269"/>
            <p14:sldId id="275"/>
            <p14:sldId id="276"/>
            <p14:sldId id="277"/>
            <p14:sldId id="278"/>
            <p14:sldId id="279"/>
            <p14:sldId id="281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16EE-690D-4156-8CD7-527FBA5AE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93412-5888-4EF4-A063-DE03E65B9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E8146-BD9A-4C16-AB7D-9C0ECEDE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C2D36-F019-4064-BE20-47BDCF95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9FD23-CA20-4D21-9C2B-C9626A9A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4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E5EE9-C00D-469B-9CAD-B20AB5E6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3B2443-C633-4CFC-A8CF-EDF5AE99A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89B698-A7F6-43B8-827B-793031DC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AA845-8B42-4A53-8DE9-A2CC7838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A6CE7-A035-4B48-BFD7-3B1270B8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7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955408-0F56-436E-9CAE-9686F0E5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346BF6-96FF-4D1A-AB16-903369BD7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8F62F-E919-44A8-9BA6-C84FE13A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05FD5-8D3E-49B1-A921-F9424008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FB584-4A33-4A80-BA4E-1602F601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0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1D17E-95B4-4075-B23C-A31489CD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C5B493-76B5-4B64-B09F-A3036A642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60364-0826-4854-878E-8A6059EC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21B6B2-EA6C-4473-8E09-0EA4F991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45E4C-340D-4475-9A22-41935AC8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9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BDB72-3FE5-4F14-A2D3-82EB42F6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02EB91-5572-4DC1-9D11-EEFE364CE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5B28AD-7CF1-4615-95B1-93122308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72340-5832-4976-9D5E-E522C47E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3B63D-5D46-490D-912D-AA19FAA3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3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97E92-7494-4021-BE50-AC561EB9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2AE29-07D1-432D-9BAB-D75E1E605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CF91F-3329-40AD-A40F-356EF1E59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4B274-5455-458B-98BF-C314A215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64A6F-C804-4BBC-A93B-D5F1C514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417F58-8737-4D3E-B704-A7077BA3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8F7B9-9CC8-4C12-A1DD-EEC17FD4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4C3FE1-A284-4ECD-AD15-B73A73D77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060EEE-4A8C-4BD7-BFB0-C6F81C4F9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D16595-ECEE-4B49-9EE2-2955D2421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1E6437-30CB-49E3-80EC-57E70C8D9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44CCCC-D27B-4895-841F-B64EEA02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9F7201-D752-41A6-AF39-F988F3D7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06281E-0245-4FAA-B759-23994BF4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6792C-7D6F-4DA0-8235-DBC74C52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92E309-4935-457D-94D9-61C1EFAD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34017C-B37A-4CA6-80A5-1707C6FF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0D6C6A-8059-4A0B-AEFB-64A0F10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189213-BF68-445B-8C08-24B2405A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075E18-AC44-45E9-B392-CFE87353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5E495C-8D98-4E98-AD07-88769D66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5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29711-5CEC-4A94-AE4A-F7B22D57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BA53E7-3D69-4A57-9D7D-A0775832D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20903-D912-4D03-BDC9-61F6DEBB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3F5F5F-2AFA-4B18-B9B0-45E7C8B1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BA3233-A92D-4DA1-8219-0C7B290F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614C24-25BA-4B6C-84C1-AF0918A1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4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927D1-1BFA-4C71-8C23-643B5991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743B2E-A1F3-484A-863E-D54F2FEE9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0E6BFD-4DEC-4351-BBF2-776DC88CD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8311EC-31C5-44FD-8EC6-A40134A0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744D4-9973-4AED-9477-AAB154A8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B0B90-B78A-4CDD-B648-236F648F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06DD9-36DB-4300-916A-D1525DCA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4DB72B-A190-408B-AB8D-4CA4715C4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0C2C27-E99D-4AC3-886A-82DE695DA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78ED-0E2B-4EE6-ABA3-15F961D57706}" type="datetimeFigureOut">
              <a:rPr lang="ru-RU" smtClean="0"/>
              <a:t>13.01.2025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F9A3C9-D22D-42A1-A5A3-4CAA8514D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12B96-02B3-455D-A09C-3CA87644A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arium.ru/subject/biology" TargetMode="External"/><Relationship Id="rId3" Type="http://schemas.openxmlformats.org/officeDocument/2006/relationships/hyperlink" Target="https://dzen.ru/away?to=https%3A%2F%2Fbio-ege.sdamgia.ru%2F" TargetMode="External"/><Relationship Id="rId7" Type="http://schemas.openxmlformats.org/officeDocument/2006/relationships/hyperlink" Target="https://dzen.ru/away?to=https%3A%2F%2Fstudarium.ru%2F" TargetMode="External"/><Relationship Id="rId2" Type="http://schemas.openxmlformats.org/officeDocument/2006/relationships/hyperlink" Target="https://dzen.ru/away?to=http%3A%2F%2Fos.fipi.ru%2Ftasks%2F6%2F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zen.ru/away?to=https%3A%2F%2Fwww.bio-faq.ru%2F33ubrominimum.html" TargetMode="External"/><Relationship Id="rId5" Type="http://schemas.openxmlformats.org/officeDocument/2006/relationships/hyperlink" Target="http://www.yaklass.ru/p/biologia" TargetMode="External"/><Relationship Id="rId10" Type="http://schemas.openxmlformats.org/officeDocument/2006/relationships/hyperlink" Target="https://foxford.ru/wiki/biologiya" TargetMode="External"/><Relationship Id="rId4" Type="http://schemas.openxmlformats.org/officeDocument/2006/relationships/hyperlink" Target="https://vk.com/away.php?to=http%3A%2F%2Finterneturok.ru%2F&amp;post=668591124_877&amp;cc_key=&amp;track_code=0f129d24DDfGfC_04cn0AkFKoXKoCztgs1Vhb3CKNrTD6kL-txxbP_gsffm1wfEKp9RZE584TAHfOWFpHQ" TargetMode="External"/><Relationship Id="rId9" Type="http://schemas.openxmlformats.org/officeDocument/2006/relationships/hyperlink" Target="https://dzen.ru/away?to=https%3A%2F%2Ffoxford.ru%2Fwiki%2Fbiologiy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образования и науки Республики Башкортостан</m:t>
                      </m:r>
                    </m:oMath>
                  </m:oMathPara>
                </a14:m>
                <a:endParaRPr lang="ru-RU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665" y="72863"/>
                <a:ext cx="10748866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BC600CD-FDBF-4D87-8557-CEB1377DF101}"/>
              </a:ext>
            </a:extLst>
          </p:cNvPr>
          <p:cNvSpPr txBox="1"/>
          <p:nvPr/>
        </p:nvSpPr>
        <p:spPr>
          <a:xfrm>
            <a:off x="1852623" y="1869880"/>
            <a:ext cx="84811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Тема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подходы к выполнению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ЕГЭ.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Многообразие организмов. Грибы, Растения. Животные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9E44-1583-4A44-A313-F0FEBFD22BC6}"/>
              </a:ext>
            </a:extLst>
          </p:cNvPr>
          <p:cNvSpPr txBox="1"/>
          <p:nvPr/>
        </p:nvSpPr>
        <p:spPr>
          <a:xfrm>
            <a:off x="1147665" y="4805265"/>
            <a:ext cx="5547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Подготовил: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Баширова Э.В..,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региональный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методист 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по биологии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130" y="904706"/>
            <a:ext cx="1708770" cy="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58" cy="6857999"/>
          </a:xfrm>
        </p:spPr>
      </p:pic>
      <p:sp>
        <p:nvSpPr>
          <p:cNvPr id="3" name="Прямоугольник 2"/>
          <p:cNvSpPr/>
          <p:nvPr/>
        </p:nvSpPr>
        <p:spPr>
          <a:xfrm>
            <a:off x="422694" y="284673"/>
            <a:ext cx="8721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6" y="190950"/>
            <a:ext cx="6197900" cy="606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6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58" cy="6857999"/>
          </a:xfrm>
        </p:spPr>
      </p:pic>
      <p:sp>
        <p:nvSpPr>
          <p:cNvPr id="3" name="Прямоугольник 2"/>
          <p:cNvSpPr/>
          <p:nvPr/>
        </p:nvSpPr>
        <p:spPr>
          <a:xfrm>
            <a:off x="422694" y="284673"/>
            <a:ext cx="8721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70" y="477163"/>
            <a:ext cx="6064370" cy="5194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4307" y="477163"/>
            <a:ext cx="5006034" cy="459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0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" y="0"/>
            <a:ext cx="12197558" cy="6857999"/>
          </a:xfrm>
        </p:spPr>
      </p:pic>
      <p:sp>
        <p:nvSpPr>
          <p:cNvPr id="3" name="Прямоугольник 2"/>
          <p:cNvSpPr/>
          <p:nvPr/>
        </p:nvSpPr>
        <p:spPr>
          <a:xfrm>
            <a:off x="422694" y="284673"/>
            <a:ext cx="8721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94" y="607838"/>
            <a:ext cx="5405797" cy="48066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792" y="801200"/>
            <a:ext cx="4588444" cy="474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8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58" cy="6857999"/>
          </a:xfrm>
        </p:spPr>
      </p:pic>
      <p:sp>
        <p:nvSpPr>
          <p:cNvPr id="3" name="Прямоугольник 2"/>
          <p:cNvSpPr/>
          <p:nvPr/>
        </p:nvSpPr>
        <p:spPr>
          <a:xfrm>
            <a:off x="422694" y="284673"/>
            <a:ext cx="8721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154" y="775478"/>
            <a:ext cx="6305730" cy="48744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935637" y="707366"/>
            <a:ext cx="40630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Поперечный разрез хвоинки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243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72FFA-8345-4356-B8FB-AA485C98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611809"/>
              </p:ext>
            </p:extLst>
          </p:nvPr>
        </p:nvGraphicFramePr>
        <p:xfrm>
          <a:off x="838200" y="672860"/>
          <a:ext cx="10298502" cy="43582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8502">
                  <a:extLst>
                    <a:ext uri="{9D8B030D-6E8A-4147-A177-3AD203B41FA5}">
                      <a16:colId xmlns:a16="http://schemas.microsoft.com/office/drawing/2014/main" val="2206564639"/>
                    </a:ext>
                  </a:extLst>
                </a:gridCol>
              </a:tblGrid>
              <a:tr h="5042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738157"/>
                  </a:ext>
                </a:extLst>
              </a:tr>
              <a:tr h="385404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0070C0"/>
                          </a:solidFill>
                          <a:hlinkClick r:id="rId2"/>
                        </a:rPr>
                        <a:t>Открытый банк заданий ЕГЭ</a:t>
                      </a:r>
                      <a:endParaRPr lang="ru-RU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http://www.old.fipi.ru/content/otkrytyy-bank-zadaniy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70C0"/>
                          </a:solidFill>
                          <a:hlinkClick r:id="rId3"/>
                        </a:rPr>
                        <a:t>РЕШУ ЕГЭ</a:t>
                      </a:r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hlinkClick r:id="rId3"/>
                        </a:rPr>
                        <a:t>https://bio-ege.sdamgia.ru/</a:t>
                      </a:r>
                      <a:endParaRPr lang="ru-RU" b="1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342900" indent="-342900">
                        <a:buAutoNum type="arabicParenR"/>
                      </a:pPr>
                      <a:r>
                        <a:rPr lang="ru-RU" baseline="0" dirty="0" smtClean="0">
                          <a:solidFill>
                            <a:srgbClr val="0070C0"/>
                          </a:solidFill>
                          <a:hlinkClick r:id="rId4"/>
                        </a:rPr>
                        <a:t>Интернет урок 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  <a:hlinkClick r:id="rId4"/>
                        </a:rPr>
                        <a:t>http://interneturok.ru/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-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  <a:hlinkClick r:id="rId5"/>
                        </a:rPr>
                        <a:t>Я класс  http://www.yaklass.ru/p/biologia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-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0070C0"/>
                          </a:solidFill>
                          <a:hlinkClick r:id="rId6"/>
                        </a:rPr>
                        <a:t>ЗУБРОМИНИМУМ</a:t>
                      </a:r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hlinkClick r:id="rId6"/>
                        </a:rPr>
                        <a:t>https://www.bio-faq.ru/33ubrominimum.html</a:t>
                      </a:r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rgbClr val="0070C0"/>
                          </a:solidFill>
                          <a:hlinkClick r:id="rId7"/>
                        </a:rPr>
                        <a:t>Studarium</a:t>
                      </a:r>
                      <a:r>
                        <a:rPr lang="ru-R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  <a:hlinkClick r:id="rId8"/>
                        </a:rPr>
                        <a:t>https://studarium.ru/subject/biology</a:t>
                      </a:r>
                      <a:r>
                        <a:rPr lang="ru-RU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b="1" dirty="0" err="1" smtClean="0">
                          <a:solidFill>
                            <a:srgbClr val="0070C0"/>
                          </a:solidFill>
                          <a:hlinkClick r:id="rId9"/>
                        </a:rPr>
                        <a:t>Фоксфорд.Учебник</a:t>
                      </a:r>
                      <a:r>
                        <a:rPr lang="ru-RU" b="1" dirty="0" smtClean="0">
                          <a:solidFill>
                            <a:srgbClr val="0070C0"/>
                          </a:solidFill>
                          <a:hlinkClick r:id="rId9"/>
                        </a:rPr>
                        <a:t>  </a:t>
                      </a:r>
                      <a:r>
                        <a:rPr lang="en-US" dirty="0" smtClean="0">
                          <a:solidFill>
                            <a:srgbClr val="0070C0"/>
                          </a:solidFill>
                          <a:hlinkClick r:id="rId10"/>
                        </a:rPr>
                        <a:t>https://foxford.ru/wiki/biologiya</a:t>
                      </a:r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70C0"/>
                          </a:solidFill>
                        </a:rPr>
                        <a:t>Neo family https://neofamily.ru/biologiya/task-bank</a:t>
                      </a:r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996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822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575" y="23328"/>
            <a:ext cx="9761059" cy="592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02" y="365125"/>
            <a:ext cx="11079297" cy="63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64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58" cy="6857999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88" y="270742"/>
            <a:ext cx="11591925" cy="48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53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58" cy="6857999"/>
          </a:xfrm>
        </p:spPr>
      </p:pic>
      <p:sp>
        <p:nvSpPr>
          <p:cNvPr id="3" name="Прямоугольник 2"/>
          <p:cNvSpPr/>
          <p:nvPr/>
        </p:nvSpPr>
        <p:spPr>
          <a:xfrm>
            <a:off x="422694" y="284673"/>
            <a:ext cx="8721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9. Многообразие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организмов. Грибы, Растения. Животные. Задание с рисунком. </a:t>
            </a:r>
            <a:r>
              <a:rPr lang="ru-RU" dirty="0"/>
              <a:t>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38" y="995362"/>
            <a:ext cx="6797616" cy="4867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67492" y="1388150"/>
            <a:ext cx="37530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1 </a:t>
            </a:r>
            <a:r>
              <a:rPr lang="ru-RU" sz="1400" dirty="0"/>
              <a:t>- молодая женская шишка с семязачатками, 2 - мужские шишки с пыльцой</a:t>
            </a:r>
            <a:r>
              <a:rPr lang="ru-RU" sz="1400" dirty="0" smtClean="0"/>
              <a:t>,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3 - женские шишки с развивающимися семенами, </a:t>
            </a:r>
            <a:endParaRPr lang="ru-RU" sz="1400" dirty="0" smtClean="0"/>
          </a:p>
          <a:p>
            <a:r>
              <a:rPr lang="ru-RU" sz="1400" dirty="0" smtClean="0"/>
              <a:t>4 </a:t>
            </a:r>
            <a:r>
              <a:rPr lang="ru-RU" sz="1400" dirty="0"/>
              <a:t>- укороченный побег, </a:t>
            </a:r>
            <a:endParaRPr lang="ru-RU" sz="1400" dirty="0" smtClean="0"/>
          </a:p>
          <a:p>
            <a:r>
              <a:rPr lang="ru-RU" sz="1400" dirty="0" smtClean="0"/>
              <a:t>5 </a:t>
            </a:r>
            <a:r>
              <a:rPr lang="ru-RU" sz="1400" dirty="0"/>
              <a:t>- удлиненный побег (ветка сосны), </a:t>
            </a:r>
            <a:endParaRPr lang="ru-RU" sz="1400" dirty="0" smtClean="0"/>
          </a:p>
          <a:p>
            <a:r>
              <a:rPr lang="ru-RU" sz="1400" dirty="0" smtClean="0"/>
              <a:t>6 </a:t>
            </a:r>
            <a:r>
              <a:rPr lang="ru-RU" sz="1400" dirty="0"/>
              <a:t>- раскрывшаяся женская шишка, рассеивающая семена, </a:t>
            </a:r>
            <a:endParaRPr lang="ru-RU" sz="1400" dirty="0" smtClean="0"/>
          </a:p>
          <a:p>
            <a:r>
              <a:rPr lang="ru-RU" sz="1400" dirty="0" smtClean="0"/>
              <a:t>7 </a:t>
            </a:r>
            <a:r>
              <a:rPr lang="ru-RU" sz="1400" dirty="0"/>
              <a:t>- семя сосны. </a:t>
            </a:r>
            <a:endParaRPr lang="ru-RU" sz="1400" dirty="0" smtClean="0"/>
          </a:p>
          <a:p>
            <a:r>
              <a:rPr lang="ru-RU" sz="1400" dirty="0" smtClean="0"/>
              <a:t>Ответ: 4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34630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58" cy="6857999"/>
          </a:xfrm>
        </p:spPr>
      </p:pic>
      <p:sp>
        <p:nvSpPr>
          <p:cNvPr id="6" name="Прямоугольник 5"/>
          <p:cNvSpPr/>
          <p:nvPr/>
        </p:nvSpPr>
        <p:spPr>
          <a:xfrm>
            <a:off x="534837" y="276045"/>
            <a:ext cx="10714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10. Многообразие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организмов. Грибы, Растения. Животные. Установление соответствия. 		</a:t>
            </a:r>
            <a:endParaRPr lang="ru-RU" dirty="0"/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37" y="1011456"/>
            <a:ext cx="10899925" cy="49416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854" y="1529665"/>
            <a:ext cx="5114925" cy="39052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10800000" flipV="1">
            <a:off x="3605842" y="5377305"/>
            <a:ext cx="716854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Решение: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b="1" dirty="0"/>
              <a:t>1 - молодая женская шишка с семязачатками</a:t>
            </a:r>
            <a:r>
              <a:rPr lang="ru-RU" sz="1200" dirty="0"/>
              <a:t>, </a:t>
            </a:r>
            <a:r>
              <a:rPr lang="ru-RU" sz="1200" b="1" dirty="0"/>
              <a:t>2 - мужские шишки с пыльцой, 3 - женские шишки с развивающимися </a:t>
            </a:r>
            <a:r>
              <a:rPr lang="ru-RU" sz="1200" b="1" dirty="0" smtClean="0"/>
              <a:t>семенами    </a:t>
            </a:r>
            <a:r>
              <a:rPr lang="ru-RU" sz="1400" b="1" dirty="0" smtClean="0"/>
              <a:t>Ответ</a:t>
            </a:r>
            <a:r>
              <a:rPr lang="ru-RU" sz="1400" b="1" dirty="0"/>
              <a:t>: </a:t>
            </a:r>
            <a:r>
              <a:rPr lang="ru-RU" sz="1400" dirty="0"/>
              <a:t>132213</a:t>
            </a:r>
          </a:p>
        </p:txBody>
      </p:sp>
    </p:spTree>
    <p:extLst>
      <p:ext uri="{BB962C8B-B14F-4D97-AF65-F5344CB8AC3E}">
        <p14:creationId xmlns:p14="http://schemas.microsoft.com/office/powerpoint/2010/main" val="374018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58" cy="6857999"/>
          </a:xfrm>
        </p:spPr>
      </p:pic>
      <p:sp>
        <p:nvSpPr>
          <p:cNvPr id="3" name="Прямоугольник 2"/>
          <p:cNvSpPr/>
          <p:nvPr/>
        </p:nvSpPr>
        <p:spPr>
          <a:xfrm>
            <a:off x="422694" y="284673"/>
            <a:ext cx="8721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851" y="654005"/>
            <a:ext cx="6867312" cy="537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62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58" cy="6857999"/>
          </a:xfrm>
        </p:spPr>
      </p:pic>
      <p:sp>
        <p:nvSpPr>
          <p:cNvPr id="3" name="Прямоугольник 2"/>
          <p:cNvSpPr/>
          <p:nvPr/>
        </p:nvSpPr>
        <p:spPr>
          <a:xfrm>
            <a:off x="422694" y="284673"/>
            <a:ext cx="8721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532" y="466296"/>
            <a:ext cx="7369834" cy="554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61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558" cy="6857999"/>
          </a:xfrm>
        </p:spPr>
      </p:pic>
      <p:sp>
        <p:nvSpPr>
          <p:cNvPr id="3" name="Прямоугольник 2"/>
          <p:cNvSpPr/>
          <p:nvPr/>
        </p:nvSpPr>
        <p:spPr>
          <a:xfrm>
            <a:off x="422694" y="284673"/>
            <a:ext cx="8721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952" y="579408"/>
            <a:ext cx="6649708" cy="504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481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219</Words>
  <Application>Microsoft Office PowerPoint</Application>
  <PresentationFormat>Широкоэкранный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AdminCnppm</dc:creator>
  <cp:lastModifiedBy>User</cp:lastModifiedBy>
  <cp:revision>25</cp:revision>
  <dcterms:created xsi:type="dcterms:W3CDTF">2024-11-02T10:16:33Z</dcterms:created>
  <dcterms:modified xsi:type="dcterms:W3CDTF">2025-01-13T10:18:51Z</dcterms:modified>
</cp:coreProperties>
</file>